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7fdd64bb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7fdd64bb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7fdd64bb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7fdd64bb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3dda059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3dda059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weights used to calculate a weighted sum of the inputs.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7fdd64bb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7fdd64bb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a14c317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a14c31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a14c317b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a14c317b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a14c317b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a14c317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a14c317b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a14c317b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A3B4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3A3B4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Neural networks are used to handle the variety in your inputs such that it can classify a variety of inputs in a generic way.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a14c317b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a14c317b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a2a8df3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a2a8df3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3d4cfee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3d4cfee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a14c317b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a14c317b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a14c317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a14c317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a2a8df3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a2a8df3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a2a8df3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a2a8df3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a2a8df3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a2a8df3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a2a8df3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a2a8df3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a2a8df3e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a2a8df3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a2a8df3e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a2a8df3e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7fdd64bb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7fdd64bb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a2a8df3e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a2a8df3e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3d4cfee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3d4cfee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7fdd64bb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7fdd64bb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7fdd64bb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7fdd64bb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3dda059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3dda059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7fdd64bb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7fdd64bb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3dda059c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3dda059c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7fdd64bb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7fdd64bb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 models are fitted using an optimization algorithm called stochastic gradient descent that incrementally changes the network weights to minimize a loss function, hopefully resulting in a set of weights for the mode that is capable of making useful predictions.</a:t>
            </a:r>
            <a:endParaRPr b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a633c54f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a633c54f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7fdd64bb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7fdd64bb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7fdd64bb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7fdd64bb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6fda37b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6fda37b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7fdd64bb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7fdd64bb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A.M. Turing Award, “the Nobel Prize of Computing”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Geoffrey Hinton: he sees artificial intelligence as a relatively imminent existential threat”.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There are not enough guardrails to control the technology.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7fdd64bb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7fdd64bb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a633c54f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a633c54f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3dda059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3dda059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9fbc11b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9fbc11b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3dda059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3dda059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fdd64b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fdd64b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6fda37b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6fda37b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hyperlink" Target="https://youtu.be/XE3krf3CQl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In real world places where it is being used in day to day life</a:t>
            </a:r>
            <a:endParaRPr sz="2420"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75" y="1152474"/>
            <a:ext cx="7365048" cy="34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Getting into Science of Deep Learning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Brain and a Perceptron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800" y="1544925"/>
            <a:ext cx="7509750" cy="329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950" y="0"/>
            <a:ext cx="3878051" cy="22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neural network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00" y="1152473"/>
            <a:ext cx="6670623" cy="34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number is this?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975" y="1292425"/>
            <a:ext cx="3079725" cy="26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you differentiate between 9 and 2?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250" y="1350113"/>
            <a:ext cx="2941001" cy="27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125" y="1455125"/>
            <a:ext cx="3079725" cy="26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happening here?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25" y="1436750"/>
            <a:ext cx="2692775" cy="20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075" y="1604325"/>
            <a:ext cx="2650112" cy="18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Necessity of Big Data for Deep Learning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50" y="1152475"/>
            <a:ext cx="6933473" cy="3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much data needed to train one deep learning task?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typical image classification problem could require </a:t>
            </a:r>
            <a:r>
              <a:rPr b="1" lang="en-GB" sz="12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tens of thousands</a:t>
            </a:r>
            <a:r>
              <a:rPr lang="en-GB" sz="12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 of images or more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animal is this?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24317" l="0" r="72263" t="27945"/>
          <a:stretch/>
        </p:blipFill>
        <p:spPr>
          <a:xfrm>
            <a:off x="3319675" y="1354763"/>
            <a:ext cx="2558623" cy="2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AI?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AI: Attempt to imitate the cognitive abilities or behavioral 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characteristics of humans or any other living entity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Machine learning: Learns with data to figure out handling situations 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over time, maybe with a feedback mechanism to increase accuracy 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of predictions or give better decisions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Deep Learning: Technique to perform machine learning inspired 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by our brain. 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ML and DL learns patterns in data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Deep learning is a sub park of machine learning which operates in </a:t>
            </a:r>
            <a:endParaRPr sz="12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complex neural networks with multiple layers to analyze more </a:t>
            </a:r>
            <a:endParaRPr sz="12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intricate patterns and relationships.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400" y="1152475"/>
            <a:ext cx="334990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Thinking about Processing Power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50" y="1152475"/>
            <a:ext cx="7145723" cy="32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Thinking about Processing Power: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much computation to do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Sensitive to location of an object in an image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50" y="1152475"/>
            <a:ext cx="5158398" cy="363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one layer propagation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625" y="1152475"/>
            <a:ext cx="6809902" cy="35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forward propagation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75" y="1102175"/>
            <a:ext cx="7408748" cy="36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neural network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00" y="1152473"/>
            <a:ext cx="6670623" cy="34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Neurons in each layer</a:t>
            </a:r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700" y="1152475"/>
            <a:ext cx="635947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 in a perceptron</a:t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750" y="1152475"/>
            <a:ext cx="577987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 in a perceptron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450" y="1401700"/>
            <a:ext cx="3861775" cy="28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 on each neuron</a:t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00" y="1738550"/>
            <a:ext cx="5911099" cy="22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25" y="1155100"/>
            <a:ext cx="8573676" cy="34111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vs ML vs DL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for Traffic Sign Classification</a:t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613" y="1416088"/>
            <a:ext cx="665797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 rotWithShape="1">
          <a:blip r:embed="rId4">
            <a:alphaModFix/>
          </a:blip>
          <a:srcRect b="72468" l="51680" r="35271" t="10747"/>
          <a:stretch/>
        </p:blipFill>
        <p:spPr>
          <a:xfrm>
            <a:off x="1206675" y="2757125"/>
            <a:ext cx="791501" cy="7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/>
          <p:nvPr/>
        </p:nvSpPr>
        <p:spPr>
          <a:xfrm>
            <a:off x="7412625" y="1786400"/>
            <a:ext cx="579600" cy="1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Right</a:t>
            </a:r>
            <a:endParaRPr sz="900"/>
          </a:p>
        </p:txBody>
      </p:sp>
      <p:sp>
        <p:nvSpPr>
          <p:cNvPr id="241" name="Google Shape;241;p42"/>
          <p:cNvSpPr/>
          <p:nvPr/>
        </p:nvSpPr>
        <p:spPr>
          <a:xfrm>
            <a:off x="7412625" y="1999475"/>
            <a:ext cx="579600" cy="1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Left</a:t>
            </a:r>
            <a:endParaRPr sz="900"/>
          </a:p>
        </p:txBody>
      </p:sp>
      <p:sp>
        <p:nvSpPr>
          <p:cNvPr id="242" name="Google Shape;242;p42"/>
          <p:cNvSpPr/>
          <p:nvPr/>
        </p:nvSpPr>
        <p:spPr>
          <a:xfrm>
            <a:off x="7412625" y="2185575"/>
            <a:ext cx="579600" cy="1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Stop</a:t>
            </a:r>
            <a:endParaRPr sz="900"/>
          </a:p>
        </p:txBody>
      </p:sp>
      <p:sp>
        <p:nvSpPr>
          <p:cNvPr id="243" name="Google Shape;243;p42"/>
          <p:cNvSpPr/>
          <p:nvPr/>
        </p:nvSpPr>
        <p:spPr>
          <a:xfrm>
            <a:off x="7412625" y="3510925"/>
            <a:ext cx="579600" cy="1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Yield</a:t>
            </a:r>
            <a:endParaRPr sz="900"/>
          </a:p>
        </p:txBody>
      </p:sp>
      <p:sp>
        <p:nvSpPr>
          <p:cNvPr id="244" name="Google Shape;244;p42"/>
          <p:cNvSpPr txBox="1"/>
          <p:nvPr/>
        </p:nvSpPr>
        <p:spPr>
          <a:xfrm>
            <a:off x="7992225" y="1685300"/>
            <a:ext cx="49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0.7</a:t>
            </a:r>
            <a:endParaRPr sz="700"/>
          </a:p>
        </p:txBody>
      </p:sp>
      <p:sp>
        <p:nvSpPr>
          <p:cNvPr id="245" name="Google Shape;245;p42"/>
          <p:cNvSpPr txBox="1"/>
          <p:nvPr/>
        </p:nvSpPr>
        <p:spPr>
          <a:xfrm>
            <a:off x="7992225" y="1907075"/>
            <a:ext cx="49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0.15</a:t>
            </a:r>
            <a:endParaRPr sz="700"/>
          </a:p>
        </p:txBody>
      </p:sp>
      <p:sp>
        <p:nvSpPr>
          <p:cNvPr id="246" name="Google Shape;246;p42"/>
          <p:cNvSpPr txBox="1"/>
          <p:nvPr/>
        </p:nvSpPr>
        <p:spPr>
          <a:xfrm>
            <a:off x="7992225" y="2107175"/>
            <a:ext cx="49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0.1</a:t>
            </a:r>
            <a:endParaRPr sz="700"/>
          </a:p>
        </p:txBody>
      </p:sp>
      <p:sp>
        <p:nvSpPr>
          <p:cNvPr id="247" name="Google Shape;247;p42"/>
          <p:cNvSpPr txBox="1"/>
          <p:nvPr/>
        </p:nvSpPr>
        <p:spPr>
          <a:xfrm>
            <a:off x="7992225" y="3418525"/>
            <a:ext cx="49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0.05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Key Technical Principles of Deep Learning</a:t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 rotWithShape="1">
          <a:blip r:embed="rId3">
            <a:alphaModFix/>
          </a:blip>
          <a:srcRect b="0" l="0" r="0" t="14958"/>
          <a:stretch/>
        </p:blipFill>
        <p:spPr>
          <a:xfrm>
            <a:off x="952725" y="1152473"/>
            <a:ext cx="6596598" cy="37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Activation Functions</a:t>
            </a:r>
            <a:endParaRPr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Our equation: y=mx+b </a:t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7975"/>
            <a:ext cx="3739723" cy="21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900" y="1793450"/>
            <a:ext cx="3579525" cy="19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 txBox="1"/>
          <p:nvPr/>
        </p:nvSpPr>
        <p:spPr>
          <a:xfrm>
            <a:off x="1435875" y="4031200"/>
            <a:ext cx="1813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Fig: Linear data</a:t>
            </a:r>
            <a:endParaRPr/>
          </a:p>
        </p:txBody>
      </p:sp>
      <p:sp>
        <p:nvSpPr>
          <p:cNvPr id="263" name="Google Shape;263;p44"/>
          <p:cNvSpPr txBox="1"/>
          <p:nvPr/>
        </p:nvSpPr>
        <p:spPr>
          <a:xfrm>
            <a:off x="5868300" y="4031200"/>
            <a:ext cx="1813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Fig: Non Linear data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Calculations for perceptron and activation functions</a:t>
            </a:r>
            <a:endParaRPr/>
          </a:p>
        </p:txBody>
      </p:sp>
      <p:pic>
        <p:nvPicPr>
          <p:cNvPr id="269" name="Google Shape;269;p45"/>
          <p:cNvPicPr preferRelativeResize="0"/>
          <p:nvPr/>
        </p:nvPicPr>
        <p:blipFill rotWithShape="1">
          <a:blip r:embed="rId3">
            <a:alphaModFix/>
          </a:blip>
          <a:srcRect b="0" l="0" r="32962" t="0"/>
          <a:stretch/>
        </p:blipFill>
        <p:spPr>
          <a:xfrm>
            <a:off x="1274075" y="1128000"/>
            <a:ext cx="4499098" cy="326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25" y="4514525"/>
            <a:ext cx="4267148" cy="6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/>
        </p:nvSpPr>
        <p:spPr>
          <a:xfrm>
            <a:off x="5730725" y="3972300"/>
            <a:ext cx="573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-10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functions</a:t>
            </a:r>
            <a:endParaRPr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925" y="2184225"/>
            <a:ext cx="2352676" cy="9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325" y="1752500"/>
            <a:ext cx="3082276" cy="240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 rotWithShape="1">
          <a:blip r:embed="rId3">
            <a:alphaModFix/>
          </a:blip>
          <a:srcRect b="0" l="0" r="0" t="18093"/>
          <a:stretch/>
        </p:blipFill>
        <p:spPr>
          <a:xfrm>
            <a:off x="1664750" y="1288223"/>
            <a:ext cx="5934824" cy="27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495225" y="4407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1155CC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https://youtu.be/XE3krf3CQls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 Propagation</a:t>
            </a:r>
            <a:endParaRPr/>
          </a:p>
        </p:txBody>
      </p:sp>
      <p:pic>
        <p:nvPicPr>
          <p:cNvPr id="291" name="Google Shape;291;p48"/>
          <p:cNvPicPr preferRelativeResize="0"/>
          <p:nvPr/>
        </p:nvPicPr>
        <p:blipFill rotWithShape="1">
          <a:blip r:embed="rId3">
            <a:alphaModFix/>
          </a:blip>
          <a:srcRect b="0" l="0" r="0" t="20261"/>
          <a:stretch/>
        </p:blipFill>
        <p:spPr>
          <a:xfrm>
            <a:off x="1741500" y="1273500"/>
            <a:ext cx="4512777" cy="309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Hyperparameters to choose</a:t>
            </a:r>
            <a:endParaRPr/>
          </a:p>
        </p:txBody>
      </p:sp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Learning rates						2. Batch sizes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75" y="1714627"/>
            <a:ext cx="2998201" cy="15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295" y="1776300"/>
            <a:ext cx="2709374" cy="159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Workflow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548" y="1193188"/>
            <a:ext cx="6687524" cy="37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750" y="1542150"/>
            <a:ext cx="2966201" cy="1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00" y="1596163"/>
            <a:ext cx="3737150" cy="195116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/>
        </p:nvSpPr>
        <p:spPr>
          <a:xfrm>
            <a:off x="841925" y="3855850"/>
            <a:ext cx="29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</a:t>
            </a:r>
            <a:endParaRPr/>
          </a:p>
        </p:txBody>
      </p:sp>
      <p:sp>
        <p:nvSpPr>
          <p:cNvPr id="313" name="Google Shape;313;p51"/>
          <p:cNvSpPr txBox="1"/>
          <p:nvPr/>
        </p:nvSpPr>
        <p:spPr>
          <a:xfrm>
            <a:off x="5398200" y="3827550"/>
            <a:ext cx="280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 Driving Cars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Experts of AI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788" y="1172372"/>
            <a:ext cx="6448576" cy="35789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442600" y="4786225"/>
            <a:ext cx="2150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`Yann LeCun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3680675" y="4751325"/>
            <a:ext cx="206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    Geoffrey Hinton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797400" y="47862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Yoshua Bengio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27" y="1152475"/>
            <a:ext cx="4772974" cy="32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Useful links:</a:t>
            </a:r>
            <a:endParaRPr/>
          </a:p>
        </p:txBody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Local minima and local maxima: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/>
              <a:t>https://www.youtube.com/watch?v=WCq3sRzsJfs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 of Machine Learning and rise of Deep Learning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Provide specific features to the machine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Get the data, do image processing  stuffs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In the Flower dataset, measure each Petal width, sepal width, petal length, and sepal length of each flower and make observation from each data measured.</a:t>
            </a:r>
            <a:endParaRPr sz="12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025" y="2249300"/>
            <a:ext cx="6156125" cy="25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Deep learning Modes are Capable of Focus on the right features themselves, requiring little guidance from programmer.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Deep Learning = Machine Learning + Representation Learning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Representation Learning: Method to fed raw data to machine and automatically discover representation needed for detection/ classification (Deng &amp; Yu, 2014)</a:t>
            </a:r>
            <a:br>
              <a:rPr lang="en-GB" sz="1200"/>
            </a:b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Process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25" y="1152475"/>
            <a:ext cx="7136402" cy="376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88"/>
              <a:t>Applications</a:t>
            </a:r>
            <a:r>
              <a:rPr lang="en-GB"/>
              <a:t> of deep learning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873" y="1066525"/>
            <a:ext cx="5416244" cy="39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of deep learning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478" y="1152475"/>
            <a:ext cx="3924816" cy="27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3827150" cy="273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